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290" r:id="rId4"/>
    <p:sldId id="289" r:id="rId5"/>
    <p:sldId id="291" r:id="rId6"/>
    <p:sldId id="283" r:id="rId7"/>
    <p:sldId id="293" r:id="rId8"/>
    <p:sldId id="284" r:id="rId9"/>
    <p:sldId id="294" r:id="rId10"/>
    <p:sldId id="285" r:id="rId11"/>
    <p:sldId id="29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BA60F-66E5-4B4D-931C-C9635F37468C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78512-0A8B-4D4C-B249-8A3338931D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73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6580dc5e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16580dc5e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0619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196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e246ee788_0_1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0e246ee788_0_1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e246ee788_0_1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0e246ee788_0_1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839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e246ee788_0_1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0e246ee788_0_1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566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e246ee788_0_1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0e246ee788_0_1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601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6580dc5e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16580dc5e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6580dc5e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16580dc5e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2342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6580dc5e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16580dc5e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535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6580dc5e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16580dc5e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560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5ACDD-E40E-FB5B-905C-48A627917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6E517F-3BCE-5483-3D1F-8B3444798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BE8CB1-EA7B-2598-5A98-0B6C9708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280C-D17C-4D72-BDF2-82FCF3388853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91C56-059B-9D01-5286-4FA5FFCD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8022FC-1A3D-7FA3-7234-F77CFF54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49DF-08F2-4D36-BC46-27C0C7DE3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98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C241C-BDEE-8544-54DE-2123E465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2E03B5-A1A7-D6DA-B500-5F5190B99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9BF2A7-0E02-8796-4B9C-315E2AD0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280C-D17C-4D72-BDF2-82FCF3388853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D8373A-9BCD-6BA1-40CA-9BF4E26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044F85-29AF-8C91-FB80-EEA1AF78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49DF-08F2-4D36-BC46-27C0C7DE3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20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C1CC09-F2B7-F828-75EE-8F0AB4FA3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B154C4-658D-48E1-B2A5-5DA4F9D6F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A58440-17C4-E009-171D-85D05C8F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280C-D17C-4D72-BDF2-82FCF3388853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D0BCB-90B7-C5E6-75E8-C7B7F0EB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C1D51-FEC6-8229-EC2D-ACD67E2B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49DF-08F2-4D36-BC46-27C0C7DE3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041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35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9872C-44C9-3553-BD0E-28F69B6E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D1827E-C799-97DE-E6E8-00A656CFA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A4DBE4-411A-4D38-248C-AF244708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280C-D17C-4D72-BDF2-82FCF3388853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4D5545-A5ED-07C6-E922-E59F68F1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0E7FA5-F790-8994-298A-D7BD8340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49DF-08F2-4D36-BC46-27C0C7DE3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53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2C120-E43C-1617-7B7B-3600B903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F67631-701A-1CB8-117C-1F3951462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72D806-BF77-913E-6B29-DE1BF197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280C-D17C-4D72-BDF2-82FCF3388853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18C8EB-F16A-15DF-7526-27DF9D5A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8507A7-EB32-301D-0FEB-C90BE009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49DF-08F2-4D36-BC46-27C0C7DE3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7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4D257-69B3-78E1-031B-CDACDEC8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03E8EF-4DA3-8866-EEA0-BE81194FE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644756-7587-2FFE-AEA0-385B9562C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09D734-EE72-EBB6-08B2-DC1ADE5D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280C-D17C-4D72-BDF2-82FCF3388853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213031-D325-4766-8004-C826CD22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0DDC67-3128-BF4C-749D-44BD1A29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49DF-08F2-4D36-BC46-27C0C7DE3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65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479C3-F544-1C33-571F-715EEFCF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ABACC1-7E62-D3A2-00B1-11D69337A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E4AB35-4830-1062-96FC-B83C0BBCD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A1881C-A75A-02EA-B42F-727FE8161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DC06AAC-2C26-466B-FD35-AFF6F782A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C1DA906-B6BF-42D0-E5F2-7B0825C9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280C-D17C-4D72-BDF2-82FCF3388853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7641B9-2AFD-3B17-5D36-A4B5BDA4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50B4788-F5BF-5DE5-2CE6-94B3B71A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49DF-08F2-4D36-BC46-27C0C7DE3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24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9FC68-A711-76DD-DCD2-BFF2BD53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3BF946-89E7-A53A-F9B7-E0B98362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280C-D17C-4D72-BDF2-82FCF3388853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EC58C8-5759-6332-138F-7ACCEE9C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B49F63-B913-5A75-495B-2E0A507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49DF-08F2-4D36-BC46-27C0C7DE3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51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D20E60-7C9B-D832-135E-B10DA3D6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280C-D17C-4D72-BDF2-82FCF3388853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6D653F3-6FDE-6D44-2253-00ED86A0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2BEADE-2647-B594-E62A-5D94E793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49DF-08F2-4D36-BC46-27C0C7DE3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27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1DBA5-19E3-A679-593A-6E4B27CC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032BC0-90A8-CA9A-5576-67A88FFE2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DC0008-CC1E-ED37-235D-4859BF67E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9A5F25-01C5-6944-C12A-0349370E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280C-D17C-4D72-BDF2-82FCF3388853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3E93C-AE1A-855E-DE3A-57E3682F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C97590-B201-75F1-BDE3-837A84D2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49DF-08F2-4D36-BC46-27C0C7DE3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95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C0793-9EA2-9786-714E-D57116CE4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E59A96-B5FF-22BB-2A38-4FD61700D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501C46-7039-81A6-09B2-C9BF1BB72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90B6E0-E9D4-F951-5EE7-7CE5541C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280C-D17C-4D72-BDF2-82FCF3388853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B522A5-D815-B6DC-1366-5B6D84DE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D713B2-7008-73AF-B469-42458335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49DF-08F2-4D36-BC46-27C0C7DE3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34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097CB-FEF2-128F-5C60-2D1C443F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41CD46-604C-1270-30D1-C2E0C0B19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37275F-58D5-FE19-2A3B-DFB3ED289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31280C-D17C-4D72-BDF2-82FCF3388853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0DF20-E60A-EBA8-0147-57FDD12E1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B0F12-8E36-58D5-915D-518215D3B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BF49DF-08F2-4D36-BC46-27C0C7DE3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82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ranveredas@uma.es" TargetMode="External"/><Relationship Id="rId5" Type="http://schemas.openxmlformats.org/officeDocument/2006/relationships/hyperlink" Target="mailto:fgallegodonoso@uma.es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3951" y="6535733"/>
            <a:ext cx="12319901" cy="32226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4"/>
          <p:cNvSpPr txBox="1">
            <a:spLocks noGrp="1"/>
          </p:cNvSpPr>
          <p:nvPr>
            <p:ph type="ctrTitle"/>
          </p:nvPr>
        </p:nvSpPr>
        <p:spPr>
          <a:xfrm>
            <a:off x="415600" y="1612900"/>
            <a:ext cx="11360800" cy="160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  <a:buSzPts val="990"/>
            </a:pPr>
            <a:r>
              <a:rPr lang="es-ES" sz="4373" dirty="0">
                <a:solidFill>
                  <a:srgbClr val="155B54"/>
                </a:solidFill>
              </a:rPr>
              <a:t>INTELIGENCIA ARTIFICIAL PARA RECONOCIMIENTO Y NORMALIZACIÓN DE ENTIDADES NOMBRADAS EN HISTORIAS CLÍNICAS ELECTRÓNICAS</a:t>
            </a:r>
            <a:endParaRPr sz="4373" dirty="0">
              <a:solidFill>
                <a:srgbClr val="155B54"/>
              </a:solidFill>
            </a:endParaRPr>
          </a:p>
        </p:txBody>
      </p:sp>
      <p:pic>
        <p:nvPicPr>
          <p:cNvPr id="5" name="Picture 2" descr="Universidad de Málaga - Wikipedia, la enciclopedia libre">
            <a:extLst>
              <a:ext uri="{FF2B5EF4-FFF2-40B4-BE49-F238E27FC236}">
                <a16:creationId xmlns:a16="http://schemas.microsoft.com/office/drawing/2014/main" id="{6A4D5F30-87C3-0EBE-7A00-5F324C63E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886" y="4419599"/>
            <a:ext cx="2013857" cy="20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45;p34">
            <a:extLst>
              <a:ext uri="{FF2B5EF4-FFF2-40B4-BE49-F238E27FC236}">
                <a16:creationId xmlns:a16="http://schemas.microsoft.com/office/drawing/2014/main" id="{7B1085E3-0FE6-5AD1-55B0-AFA90A1AF80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78438" y="3472616"/>
            <a:ext cx="8520600" cy="14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s" sz="2000" dirty="0"/>
              <a:t>Fernando Gallego Donoso &amp; Francisco Javier Veredas Navarro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20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s-ES" sz="2000" dirty="0"/>
              <a:t>Grupo de Inteligencia Computacional en Biomedicina (ICB)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20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s" sz="2000" dirty="0"/>
              <a:t>Dpto. Lenguajes y Ciencias de la Computación (LCC) 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20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s" sz="2000" dirty="0"/>
              <a:t>Universidad de Málaga</a:t>
            </a:r>
            <a:endParaRPr sz="2000" dirty="0"/>
          </a:p>
        </p:txBody>
      </p:sp>
      <p:pic>
        <p:nvPicPr>
          <p:cNvPr id="7" name="Picture 2" descr="Fran Veredas (@franveredas) / X">
            <a:extLst>
              <a:ext uri="{FF2B5EF4-FFF2-40B4-BE49-F238E27FC236}">
                <a16:creationId xmlns:a16="http://schemas.microsoft.com/office/drawing/2014/main" id="{210CDD0E-E6F2-1921-6253-B373B2076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43" y="4878716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Cara de un hombre sonriendo&#10;&#10;Descripción generada automáticamente">
            <a:extLst>
              <a:ext uri="{FF2B5EF4-FFF2-40B4-BE49-F238E27FC236}">
                <a16:creationId xmlns:a16="http://schemas.microsoft.com/office/drawing/2014/main" id="{2F36E1B9-531C-EB91-9AF5-B96E07B56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992" y="4872713"/>
            <a:ext cx="816294" cy="9454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>
            <a:spLocks noGrp="1"/>
          </p:cNvSpPr>
          <p:nvPr>
            <p:ph type="title"/>
          </p:nvPr>
        </p:nvSpPr>
        <p:spPr>
          <a:xfrm>
            <a:off x="415600" y="927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US" sz="4400" dirty="0" err="1">
                <a:solidFill>
                  <a:srgbClr val="155B54"/>
                </a:solidFill>
              </a:rPr>
              <a:t>Vinculación</a:t>
            </a:r>
            <a:r>
              <a:rPr lang="en-US" sz="4400" dirty="0">
                <a:solidFill>
                  <a:srgbClr val="155B54"/>
                </a:solidFill>
              </a:rPr>
              <a:t> de </a:t>
            </a:r>
            <a:r>
              <a:rPr lang="en-US" sz="4400" dirty="0" err="1">
                <a:solidFill>
                  <a:srgbClr val="155B54"/>
                </a:solidFill>
              </a:rPr>
              <a:t>entidades</a:t>
            </a:r>
            <a:r>
              <a:rPr lang="en-US" sz="4400" dirty="0">
                <a:solidFill>
                  <a:srgbClr val="155B54"/>
                </a:solidFill>
              </a:rPr>
              <a:t> </a:t>
            </a:r>
            <a:r>
              <a:rPr lang="en-US" sz="4400" dirty="0" err="1">
                <a:solidFill>
                  <a:srgbClr val="155B54"/>
                </a:solidFill>
              </a:rPr>
              <a:t>médicas</a:t>
            </a:r>
            <a:r>
              <a:rPr lang="en-US" sz="4400" dirty="0">
                <a:solidFill>
                  <a:srgbClr val="155B54"/>
                </a:solidFill>
              </a:rPr>
              <a:t> a </a:t>
            </a:r>
            <a:r>
              <a:rPr lang="en-US" sz="4400" dirty="0" err="1">
                <a:solidFill>
                  <a:srgbClr val="155B54"/>
                </a:solidFill>
              </a:rPr>
              <a:t>partir</a:t>
            </a:r>
            <a:r>
              <a:rPr lang="en-US" sz="4400" dirty="0">
                <a:solidFill>
                  <a:srgbClr val="155B54"/>
                </a:solidFill>
              </a:rPr>
              <a:t> de bases de </a:t>
            </a:r>
            <a:r>
              <a:rPr lang="en-US" sz="4400" dirty="0" err="1">
                <a:solidFill>
                  <a:srgbClr val="155B54"/>
                </a:solidFill>
              </a:rPr>
              <a:t>conocimiento</a:t>
            </a:r>
            <a:endParaRPr dirty="0">
              <a:solidFill>
                <a:srgbClr val="155B54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358951-98B3-762E-4542-06D4B8AE3748}"/>
              </a:ext>
            </a:extLst>
          </p:cNvPr>
          <p:cNvSpPr txBox="1"/>
          <p:nvPr/>
        </p:nvSpPr>
        <p:spPr>
          <a:xfrm>
            <a:off x="3956460" y="4784270"/>
            <a:ext cx="1627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MESH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16ECAFE-5B7B-8D8D-494A-312BE159FFEB}"/>
              </a:ext>
            </a:extLst>
          </p:cNvPr>
          <p:cNvSpPr txBox="1"/>
          <p:nvPr/>
        </p:nvSpPr>
        <p:spPr>
          <a:xfrm>
            <a:off x="1023489" y="4154074"/>
            <a:ext cx="2394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SNOMED CT</a:t>
            </a:r>
          </a:p>
        </p:txBody>
      </p:sp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643BD69-DFCF-38A4-A84F-2D85598EE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77" y="2140543"/>
            <a:ext cx="11226046" cy="338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8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3951" y="6535733"/>
            <a:ext cx="12319901" cy="32226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4"/>
          <p:cNvSpPr txBox="1">
            <a:spLocks noGrp="1"/>
          </p:cNvSpPr>
          <p:nvPr>
            <p:ph type="ctrTitle"/>
          </p:nvPr>
        </p:nvSpPr>
        <p:spPr>
          <a:xfrm>
            <a:off x="415600" y="1612900"/>
            <a:ext cx="11360800" cy="160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  <a:buSzPts val="990"/>
            </a:pPr>
            <a:r>
              <a:rPr lang="es-ES" sz="4800" dirty="0">
                <a:solidFill>
                  <a:srgbClr val="155B54"/>
                </a:solidFill>
              </a:rPr>
              <a:t>Muchas gracias</a:t>
            </a:r>
            <a:endParaRPr sz="4800" dirty="0">
              <a:solidFill>
                <a:srgbClr val="155B54"/>
              </a:solidFill>
            </a:endParaRPr>
          </a:p>
        </p:txBody>
      </p:sp>
      <p:pic>
        <p:nvPicPr>
          <p:cNvPr id="5" name="Picture 2" descr="Universidad de Málaga - Wikipedia, la enciclopedia libre">
            <a:extLst>
              <a:ext uri="{FF2B5EF4-FFF2-40B4-BE49-F238E27FC236}">
                <a16:creationId xmlns:a16="http://schemas.microsoft.com/office/drawing/2014/main" id="{6A4D5F30-87C3-0EBE-7A00-5F324C63E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886" y="4419599"/>
            <a:ext cx="2013857" cy="20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45;p34">
            <a:extLst>
              <a:ext uri="{FF2B5EF4-FFF2-40B4-BE49-F238E27FC236}">
                <a16:creationId xmlns:a16="http://schemas.microsoft.com/office/drawing/2014/main" id="{7B1085E3-0FE6-5AD1-55B0-AFA90A1AF80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78438" y="3472616"/>
            <a:ext cx="8520600" cy="14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s" sz="2000" dirty="0"/>
              <a:t>Fernando Gallego Donoso &amp; Francisco Javier Veredas Navarro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20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s-ES" sz="2000" dirty="0">
                <a:hlinkClick r:id="rId5"/>
              </a:rPr>
              <a:t>fgallegodonoso@uma.es</a:t>
            </a:r>
            <a:r>
              <a:rPr lang="es-ES" sz="2000" dirty="0"/>
              <a:t> // </a:t>
            </a:r>
            <a:r>
              <a:rPr lang="es-ES" sz="2000" dirty="0">
                <a:hlinkClick r:id="rId6"/>
              </a:rPr>
              <a:t>franveredas@uma.es</a:t>
            </a:r>
            <a:endParaRPr lang="es-ES" sz="20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lang="es-ES" sz="2000" dirty="0"/>
          </a:p>
        </p:txBody>
      </p:sp>
      <p:pic>
        <p:nvPicPr>
          <p:cNvPr id="7" name="Picture 2" descr="Fran Veredas (@franveredas) / X">
            <a:extLst>
              <a:ext uri="{FF2B5EF4-FFF2-40B4-BE49-F238E27FC236}">
                <a16:creationId xmlns:a16="http://schemas.microsoft.com/office/drawing/2014/main" id="{210CDD0E-E6F2-1921-6253-B373B2076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43" y="4878716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Cara de un hombre sonriendo&#10;&#10;Descripción generada automáticamente">
            <a:extLst>
              <a:ext uri="{FF2B5EF4-FFF2-40B4-BE49-F238E27FC236}">
                <a16:creationId xmlns:a16="http://schemas.microsoft.com/office/drawing/2014/main" id="{2F36E1B9-531C-EB91-9AF5-B96E07B56C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992" y="4872713"/>
            <a:ext cx="816294" cy="9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0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415600" y="927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s" dirty="0">
                <a:solidFill>
                  <a:srgbClr val="155B54"/>
                </a:solidFill>
              </a:rPr>
              <a:t>Information extraction: applications on EHR</a:t>
            </a:r>
            <a:endParaRPr dirty="0">
              <a:solidFill>
                <a:srgbClr val="155B54"/>
              </a:solidFill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79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Desafíos</a:t>
            </a:r>
            <a:endParaRPr dirty="0"/>
          </a:p>
          <a:p>
            <a:pPr lvl="1">
              <a:lnSpc>
                <a:spcPct val="150000"/>
              </a:lnSpc>
            </a:pPr>
            <a:r>
              <a:rPr lang="es" dirty="0"/>
              <a:t>Heterogeneidad y variabilidad de formatos.</a:t>
            </a:r>
            <a:endParaRPr dirty="0"/>
          </a:p>
          <a:p>
            <a:pPr lvl="1">
              <a:lnSpc>
                <a:spcPct val="150000"/>
              </a:lnSpc>
            </a:pPr>
            <a:r>
              <a:rPr lang="es" dirty="0"/>
              <a:t>Información desectructurada.</a:t>
            </a:r>
            <a:endParaRPr dirty="0"/>
          </a:p>
          <a:p>
            <a:pPr>
              <a:lnSpc>
                <a:spcPct val="150000"/>
              </a:lnSpc>
            </a:pPr>
            <a:r>
              <a:rPr lang="es-ES" dirty="0"/>
              <a:t>Beneficios</a:t>
            </a:r>
          </a:p>
          <a:p>
            <a:pPr lvl="1">
              <a:lnSpc>
                <a:spcPct val="150000"/>
              </a:lnSpc>
            </a:pPr>
            <a:r>
              <a:rPr lang="es-ES" dirty="0"/>
              <a:t>Extracción de gran cantidad de información.</a:t>
            </a:r>
          </a:p>
          <a:p>
            <a:pPr lvl="2">
              <a:lnSpc>
                <a:spcPct val="150000"/>
              </a:lnSpc>
            </a:pPr>
            <a:r>
              <a:rPr lang="es-ES" dirty="0"/>
              <a:t>Tratamientos especializados para pacientes.</a:t>
            </a:r>
          </a:p>
          <a:p>
            <a:pPr lvl="2">
              <a:lnSpc>
                <a:spcPct val="150000"/>
              </a:lnSpc>
            </a:pPr>
            <a:r>
              <a:rPr lang="es-ES" dirty="0"/>
              <a:t>Optimización de la gestión clínica y financiera del sistema sanitario.</a:t>
            </a:r>
          </a:p>
          <a:p>
            <a:pPr lvl="1">
              <a:lnSpc>
                <a:spcPct val="150000"/>
              </a:lnSpc>
            </a:pPr>
            <a:r>
              <a:rPr lang="es-ES" dirty="0"/>
              <a:t>Mejora en la toma de decisiones.</a:t>
            </a:r>
          </a:p>
          <a:p>
            <a:pPr marL="795847" lvl="1" indent="0">
              <a:buNone/>
            </a:pPr>
            <a:endParaRPr lang="es-ES" dirty="0"/>
          </a:p>
        </p:txBody>
      </p:sp>
      <p:pic>
        <p:nvPicPr>
          <p:cNvPr id="6" name="Imagen 5" descr="Hombre sentado en una silla de oficina&#10;&#10;Descripción generada automáticamente con confianza media">
            <a:extLst>
              <a:ext uri="{FF2B5EF4-FFF2-40B4-BE49-F238E27FC236}">
                <a16:creationId xmlns:a16="http://schemas.microsoft.com/office/drawing/2014/main" id="{43B7FCD1-446F-C10B-61CD-8E2ED9DC0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401" y="1536633"/>
            <a:ext cx="2251331" cy="22513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415600" y="927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s" dirty="0">
                <a:solidFill>
                  <a:srgbClr val="155B54"/>
                </a:solidFill>
              </a:rPr>
              <a:t>Codificación clínica automatizada</a:t>
            </a:r>
            <a:endParaRPr dirty="0">
              <a:solidFill>
                <a:srgbClr val="155B54"/>
              </a:solidFill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729515" cy="479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Aprendizaje profundo</a:t>
            </a:r>
            <a:endParaRPr dirty="0"/>
          </a:p>
          <a:p>
            <a:pPr lvl="1">
              <a:lnSpc>
                <a:spcPct val="150000"/>
              </a:lnSpc>
            </a:pPr>
            <a:r>
              <a:rPr lang="es-ES" dirty="0"/>
              <a:t>Expresiones regulares.</a:t>
            </a:r>
            <a:endParaRPr dirty="0"/>
          </a:p>
          <a:p>
            <a:pPr lvl="1">
              <a:lnSpc>
                <a:spcPct val="150000"/>
              </a:lnSpc>
            </a:pPr>
            <a:r>
              <a:rPr lang="es-ES" dirty="0"/>
              <a:t>Bag-</a:t>
            </a:r>
            <a:r>
              <a:rPr lang="es-ES" dirty="0" err="1"/>
              <a:t>of</a:t>
            </a:r>
            <a:r>
              <a:rPr lang="es-ES" dirty="0"/>
              <a:t>-</a:t>
            </a:r>
            <a:r>
              <a:rPr lang="es-ES" dirty="0" err="1"/>
              <a:t>words</a:t>
            </a:r>
            <a:endParaRPr dirty="0"/>
          </a:p>
          <a:p>
            <a:pPr>
              <a:lnSpc>
                <a:spcPct val="150000"/>
              </a:lnSpc>
            </a:pPr>
            <a:r>
              <a:rPr lang="es-ES" dirty="0"/>
              <a:t>Redes neuronales recurrentes</a:t>
            </a:r>
          </a:p>
          <a:p>
            <a:pPr lvl="1">
              <a:lnSpc>
                <a:spcPct val="150000"/>
              </a:lnSpc>
            </a:pPr>
            <a:r>
              <a:rPr lang="es-ES" dirty="0" err="1"/>
              <a:t>Gated</a:t>
            </a:r>
            <a:r>
              <a:rPr lang="es-ES" dirty="0"/>
              <a:t> </a:t>
            </a:r>
            <a:r>
              <a:rPr lang="es-ES" dirty="0" err="1"/>
              <a:t>recurrent</a:t>
            </a:r>
            <a:r>
              <a:rPr lang="es-ES" dirty="0"/>
              <a:t> </a:t>
            </a:r>
            <a:r>
              <a:rPr lang="es-ES" dirty="0" err="1"/>
              <a:t>unit</a:t>
            </a:r>
            <a:r>
              <a:rPr lang="es-ES" dirty="0"/>
              <a:t> (GRU)</a:t>
            </a:r>
          </a:p>
          <a:p>
            <a:pPr lvl="1">
              <a:lnSpc>
                <a:spcPct val="150000"/>
              </a:lnSpc>
            </a:pPr>
            <a:r>
              <a:rPr lang="es-ES" dirty="0"/>
              <a:t>Long short-</a:t>
            </a:r>
            <a:r>
              <a:rPr lang="es-ES" dirty="0" err="1"/>
              <a:t>term</a:t>
            </a:r>
            <a:r>
              <a:rPr lang="es-ES" dirty="0"/>
              <a:t> </a:t>
            </a:r>
            <a:r>
              <a:rPr lang="es-ES" dirty="0" err="1"/>
              <a:t>memory</a:t>
            </a:r>
            <a:r>
              <a:rPr lang="es-ES" dirty="0"/>
              <a:t> (LSTM)</a:t>
            </a:r>
          </a:p>
          <a:p>
            <a:pPr lvl="1">
              <a:lnSpc>
                <a:spcPct val="150000"/>
              </a:lnSpc>
            </a:pPr>
            <a:endParaRPr lang="es-ES" dirty="0"/>
          </a:p>
          <a:p>
            <a:pPr marL="795847" lvl="1" indent="0">
              <a:buNone/>
            </a:pPr>
            <a:endParaRPr lang="es-ES" dirty="0"/>
          </a:p>
        </p:txBody>
      </p:sp>
      <p:sp>
        <p:nvSpPr>
          <p:cNvPr id="3" name="Google Shape;280;p40">
            <a:extLst>
              <a:ext uri="{FF2B5EF4-FFF2-40B4-BE49-F238E27FC236}">
                <a16:creationId xmlns:a16="http://schemas.microsoft.com/office/drawing/2014/main" id="{F551B972-A323-0581-5C08-7AEE08F98D5B}"/>
              </a:ext>
            </a:extLst>
          </p:cNvPr>
          <p:cNvSpPr txBox="1">
            <a:spLocks/>
          </p:cNvSpPr>
          <p:nvPr/>
        </p:nvSpPr>
        <p:spPr>
          <a:xfrm>
            <a:off x="5760785" y="1536633"/>
            <a:ext cx="5729515" cy="479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dirty="0"/>
              <a:t>Transformers</a:t>
            </a:r>
          </a:p>
          <a:p>
            <a:pPr lvl="1">
              <a:lnSpc>
                <a:spcPct val="150000"/>
              </a:lnSpc>
            </a:pPr>
            <a:r>
              <a:rPr lang="es-ES" dirty="0"/>
              <a:t>T5</a:t>
            </a:r>
          </a:p>
          <a:p>
            <a:pPr lvl="1">
              <a:lnSpc>
                <a:spcPct val="150000"/>
              </a:lnSpc>
            </a:pPr>
            <a:r>
              <a:rPr lang="es-ES" dirty="0"/>
              <a:t>BERT</a:t>
            </a:r>
          </a:p>
          <a:p>
            <a:pPr lvl="1">
              <a:lnSpc>
                <a:spcPct val="150000"/>
              </a:lnSpc>
            </a:pPr>
            <a:r>
              <a:rPr lang="es-ES" dirty="0" err="1"/>
              <a:t>ULMFit</a:t>
            </a:r>
            <a:endParaRPr lang="es-ES" dirty="0"/>
          </a:p>
          <a:p>
            <a:pPr lvl="1">
              <a:lnSpc>
                <a:spcPct val="150000"/>
              </a:lnSpc>
            </a:pPr>
            <a:endParaRPr lang="es-ES" dirty="0"/>
          </a:p>
          <a:p>
            <a:pPr marL="795847" lvl="1" indent="0">
              <a:buFont typeface="Arial" panose="020B0604020202020204" pitchFamily="34" charset="0"/>
              <a:buNone/>
            </a:pPr>
            <a:endParaRPr lang="es-ES" dirty="0"/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466EFCA7-C7AD-B05F-A4FB-6BC78285A56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91067" y="1957787"/>
            <a:ext cx="3298190" cy="466217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615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415600" y="927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s-ES" dirty="0">
                <a:solidFill>
                  <a:srgbClr val="155B54"/>
                </a:solidFill>
              </a:rPr>
              <a:t>Transformers para codificación clínica automatizada en español</a:t>
            </a:r>
            <a:endParaRPr dirty="0">
              <a:solidFill>
                <a:srgbClr val="155B54"/>
              </a:solidFill>
            </a:endParaRPr>
          </a:p>
        </p:txBody>
      </p:sp>
      <p:pic>
        <p:nvPicPr>
          <p:cNvPr id="9" name="image3.jpg">
            <a:extLst>
              <a:ext uri="{FF2B5EF4-FFF2-40B4-BE49-F238E27FC236}">
                <a16:creationId xmlns:a16="http://schemas.microsoft.com/office/drawing/2014/main" id="{1BF20EE5-53AB-ADFD-8D11-00553479DFE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5125" y="2447851"/>
            <a:ext cx="5730875" cy="2413000"/>
          </a:xfrm>
          <a:prstGeom prst="rect">
            <a:avLst/>
          </a:prstGeom>
          <a:ln/>
        </p:spPr>
      </p:pic>
      <p:pic>
        <p:nvPicPr>
          <p:cNvPr id="10" name="image4.jpg">
            <a:extLst>
              <a:ext uri="{FF2B5EF4-FFF2-40B4-BE49-F238E27FC236}">
                <a16:creationId xmlns:a16="http://schemas.microsoft.com/office/drawing/2014/main" id="{68A0E329-048E-F5FB-E812-2D468006CCE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171201" y="2187501"/>
            <a:ext cx="5730875" cy="2933700"/>
          </a:xfrm>
          <a:prstGeom prst="rect">
            <a:avLst/>
          </a:prstGeom>
          <a:ln/>
        </p:spPr>
      </p:pic>
      <p:sp>
        <p:nvSpPr>
          <p:cNvPr id="14" name="Google Shape;280;p40">
            <a:extLst>
              <a:ext uri="{FF2B5EF4-FFF2-40B4-BE49-F238E27FC236}">
                <a16:creationId xmlns:a16="http://schemas.microsoft.com/office/drawing/2014/main" id="{4B4B3E23-793B-4E9F-9E10-04C7213E060B}"/>
              </a:ext>
            </a:extLst>
          </p:cNvPr>
          <p:cNvSpPr txBox="1">
            <a:spLocks/>
          </p:cNvSpPr>
          <p:nvPr/>
        </p:nvSpPr>
        <p:spPr>
          <a:xfrm>
            <a:off x="1078332" y="1381437"/>
            <a:ext cx="3514642" cy="6025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2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lnSpc>
                <a:spcPct val="150000"/>
              </a:lnSpc>
              <a:buNone/>
            </a:pPr>
            <a:r>
              <a:rPr lang="es-ES" sz="1800" b="1" dirty="0"/>
              <a:t>Codificación ICD10</a:t>
            </a:r>
          </a:p>
        </p:txBody>
      </p:sp>
      <p:sp>
        <p:nvSpPr>
          <p:cNvPr id="15" name="Google Shape;280;p40">
            <a:extLst>
              <a:ext uri="{FF2B5EF4-FFF2-40B4-BE49-F238E27FC236}">
                <a16:creationId xmlns:a16="http://schemas.microsoft.com/office/drawing/2014/main" id="{ED164AC4-0496-1392-C1E8-B87BCDDBB158}"/>
              </a:ext>
            </a:extLst>
          </p:cNvPr>
          <p:cNvSpPr txBox="1">
            <a:spLocks/>
          </p:cNvSpPr>
          <p:nvPr/>
        </p:nvSpPr>
        <p:spPr>
          <a:xfrm>
            <a:off x="6459523" y="1387080"/>
            <a:ext cx="5247314" cy="88359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lnSpc>
                <a:spcPct val="150000"/>
              </a:lnSpc>
              <a:buNone/>
            </a:pPr>
            <a:r>
              <a:rPr lang="es-ES" sz="1800" b="1" dirty="0"/>
              <a:t>Detección de ICD10 para clasificación de textos</a:t>
            </a:r>
          </a:p>
        </p:txBody>
      </p:sp>
    </p:spTree>
    <p:extLst>
      <p:ext uri="{BB962C8B-B14F-4D97-AF65-F5344CB8AC3E}">
        <p14:creationId xmlns:p14="http://schemas.microsoft.com/office/powerpoint/2010/main" val="293881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415600" y="927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s-ES" dirty="0">
                <a:solidFill>
                  <a:srgbClr val="155B54"/>
                </a:solidFill>
              </a:rPr>
              <a:t>Transformers para codificación clínica automatizada en español</a:t>
            </a:r>
            <a:endParaRPr lang="fr-FR" dirty="0">
              <a:solidFill>
                <a:srgbClr val="155B54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A7537F-1B73-A087-8874-BE22FC2BE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8162"/>
            <a:ext cx="7394113" cy="3827234"/>
          </a:xfrm>
          <a:prstGeom prst="rect">
            <a:avLst/>
          </a:prstGeom>
        </p:spPr>
      </p:pic>
      <p:sp>
        <p:nvSpPr>
          <p:cNvPr id="8" name="Google Shape;280;p40">
            <a:extLst>
              <a:ext uri="{FF2B5EF4-FFF2-40B4-BE49-F238E27FC236}">
                <a16:creationId xmlns:a16="http://schemas.microsoft.com/office/drawing/2014/main" id="{14E24607-4B7F-486E-9432-663A4912C70B}"/>
              </a:ext>
            </a:extLst>
          </p:cNvPr>
          <p:cNvSpPr txBox="1">
            <a:spLocks/>
          </p:cNvSpPr>
          <p:nvPr/>
        </p:nvSpPr>
        <p:spPr>
          <a:xfrm>
            <a:off x="324546" y="1677031"/>
            <a:ext cx="4832767" cy="92839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dirty="0" err="1"/>
              <a:t>CanTEMIST</a:t>
            </a:r>
            <a:r>
              <a:rPr lang="es-ES" dirty="0"/>
              <a:t> </a:t>
            </a:r>
            <a:r>
              <a:rPr lang="es-ES" dirty="0" err="1"/>
              <a:t>shared</a:t>
            </a:r>
            <a:r>
              <a:rPr lang="es-ES" dirty="0"/>
              <a:t> </a:t>
            </a:r>
            <a:r>
              <a:rPr lang="es-ES" dirty="0" err="1"/>
              <a:t>Task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CBDDDF-46CC-46C8-F1B3-021A533F2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51" y="1677031"/>
            <a:ext cx="5688525" cy="48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9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93F3776-AE6D-015E-35D2-11A377062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528" y="1078904"/>
            <a:ext cx="6108080" cy="4298279"/>
          </a:xfrm>
          <a:prstGeom prst="rect">
            <a:avLst/>
          </a:prstGeom>
        </p:spPr>
      </p:pic>
      <p:sp>
        <p:nvSpPr>
          <p:cNvPr id="150" name="Google Shape;150;p35"/>
          <p:cNvSpPr txBox="1">
            <a:spLocks noGrp="1"/>
          </p:cNvSpPr>
          <p:nvPr>
            <p:ph type="title"/>
          </p:nvPr>
        </p:nvSpPr>
        <p:spPr>
          <a:xfrm>
            <a:off x="415600" y="927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US" sz="4400" dirty="0" err="1">
                <a:solidFill>
                  <a:srgbClr val="155B54"/>
                </a:solidFill>
              </a:rPr>
              <a:t>Vinculación</a:t>
            </a:r>
            <a:r>
              <a:rPr lang="en-US" sz="4400" dirty="0">
                <a:solidFill>
                  <a:srgbClr val="155B54"/>
                </a:solidFill>
              </a:rPr>
              <a:t> de </a:t>
            </a:r>
            <a:r>
              <a:rPr lang="en-US" sz="4400" dirty="0" err="1">
                <a:solidFill>
                  <a:srgbClr val="155B54"/>
                </a:solidFill>
              </a:rPr>
              <a:t>entidades</a:t>
            </a:r>
            <a:r>
              <a:rPr lang="en-US" sz="4400" dirty="0">
                <a:solidFill>
                  <a:srgbClr val="155B54"/>
                </a:solidFill>
              </a:rPr>
              <a:t> </a:t>
            </a:r>
            <a:r>
              <a:rPr lang="en-US" sz="4400" dirty="0" err="1">
                <a:solidFill>
                  <a:srgbClr val="155B54"/>
                </a:solidFill>
              </a:rPr>
              <a:t>médicas</a:t>
            </a:r>
            <a:r>
              <a:rPr lang="en-US" sz="4400" dirty="0">
                <a:solidFill>
                  <a:srgbClr val="155B54"/>
                </a:solidFill>
              </a:rPr>
              <a:t> a </a:t>
            </a:r>
            <a:r>
              <a:rPr lang="en-US" sz="4400" dirty="0" err="1">
                <a:solidFill>
                  <a:srgbClr val="155B54"/>
                </a:solidFill>
              </a:rPr>
              <a:t>partir</a:t>
            </a:r>
            <a:r>
              <a:rPr lang="en-US" sz="4400" dirty="0">
                <a:solidFill>
                  <a:srgbClr val="155B54"/>
                </a:solidFill>
              </a:rPr>
              <a:t> de bases de </a:t>
            </a:r>
            <a:r>
              <a:rPr lang="en-US" sz="4400" dirty="0" err="1">
                <a:solidFill>
                  <a:srgbClr val="155B54"/>
                </a:solidFill>
              </a:rPr>
              <a:t>conocimiento</a:t>
            </a:r>
            <a:endParaRPr dirty="0">
              <a:solidFill>
                <a:srgbClr val="155B5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8D7FA3-88EF-A8D5-5103-24E420F6E464}"/>
              </a:ext>
            </a:extLst>
          </p:cNvPr>
          <p:cNvSpPr txBox="1"/>
          <p:nvPr/>
        </p:nvSpPr>
        <p:spPr>
          <a:xfrm>
            <a:off x="2149928" y="2385573"/>
            <a:ext cx="2928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Unified</a:t>
            </a:r>
            <a:r>
              <a:rPr lang="es-ES" dirty="0">
                <a:solidFill>
                  <a:schemeClr val="bg1"/>
                </a:solidFill>
              </a:rPr>
              <a:t> Medical </a:t>
            </a:r>
            <a:r>
              <a:rPr lang="es-ES" dirty="0" err="1">
                <a:solidFill>
                  <a:schemeClr val="bg1"/>
                </a:solidFill>
              </a:rPr>
              <a:t>Language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System</a:t>
            </a:r>
            <a:r>
              <a:rPr lang="es-ES" dirty="0">
                <a:solidFill>
                  <a:schemeClr val="bg1"/>
                </a:solidFill>
              </a:rPr>
              <a:t> (UMLS)</a:t>
            </a:r>
          </a:p>
          <a:p>
            <a:endParaRPr lang="es-ES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CEFD175-EBFE-EFA7-5C6E-1C6350BE8C42}"/>
              </a:ext>
            </a:extLst>
          </p:cNvPr>
          <p:cNvSpPr/>
          <p:nvPr/>
        </p:nvSpPr>
        <p:spPr>
          <a:xfrm>
            <a:off x="1839686" y="3308903"/>
            <a:ext cx="2307772" cy="2253697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EE1B59-70C8-3099-F344-B6CB046C59A9}"/>
              </a:ext>
            </a:extLst>
          </p:cNvPr>
          <p:cNvSpPr txBox="1"/>
          <p:nvPr/>
        </p:nvSpPr>
        <p:spPr>
          <a:xfrm>
            <a:off x="1752601" y="4234933"/>
            <a:ext cx="2394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SNOMED CT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358951-98B3-762E-4542-06D4B8AE3748}"/>
              </a:ext>
            </a:extLst>
          </p:cNvPr>
          <p:cNvSpPr txBox="1"/>
          <p:nvPr/>
        </p:nvSpPr>
        <p:spPr>
          <a:xfrm>
            <a:off x="3956460" y="4784270"/>
            <a:ext cx="1627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MESH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A1ADB8D-BA23-8A67-3068-EF54F6589011}"/>
              </a:ext>
            </a:extLst>
          </p:cNvPr>
          <p:cNvSpPr/>
          <p:nvPr/>
        </p:nvSpPr>
        <p:spPr>
          <a:xfrm>
            <a:off x="816659" y="1704398"/>
            <a:ext cx="4865915" cy="45066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F2F8F50-E6CC-04A9-7A0D-6E8E7412A9C9}"/>
              </a:ext>
            </a:extLst>
          </p:cNvPr>
          <p:cNvSpPr txBox="1"/>
          <p:nvPr/>
        </p:nvSpPr>
        <p:spPr>
          <a:xfrm>
            <a:off x="1420816" y="230471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Unified</a:t>
            </a:r>
            <a:r>
              <a:rPr lang="es-ES" dirty="0">
                <a:solidFill>
                  <a:schemeClr val="bg1"/>
                </a:solidFill>
              </a:rPr>
              <a:t> Medical </a:t>
            </a:r>
            <a:r>
              <a:rPr lang="es-ES" dirty="0" err="1">
                <a:solidFill>
                  <a:schemeClr val="bg1"/>
                </a:solidFill>
              </a:rPr>
              <a:t>Language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System</a:t>
            </a:r>
            <a:r>
              <a:rPr lang="es-ES" dirty="0">
                <a:solidFill>
                  <a:schemeClr val="bg1"/>
                </a:solidFill>
              </a:rPr>
              <a:t> (UMLS)</a:t>
            </a:r>
          </a:p>
          <a:p>
            <a:endParaRPr lang="es-ES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6DD8D48-BC6A-60D2-2BC3-693DA2D12DAD}"/>
              </a:ext>
            </a:extLst>
          </p:cNvPr>
          <p:cNvSpPr/>
          <p:nvPr/>
        </p:nvSpPr>
        <p:spPr>
          <a:xfrm>
            <a:off x="1110574" y="3228044"/>
            <a:ext cx="2307772" cy="2253697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16ECAFE-5B7B-8D8D-494A-312BE159FFEB}"/>
              </a:ext>
            </a:extLst>
          </p:cNvPr>
          <p:cNvSpPr txBox="1"/>
          <p:nvPr/>
        </p:nvSpPr>
        <p:spPr>
          <a:xfrm>
            <a:off x="1023489" y="4154074"/>
            <a:ext cx="2394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SNOMED CT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A896605-3806-7149-6152-F0445E114488}"/>
              </a:ext>
            </a:extLst>
          </p:cNvPr>
          <p:cNvSpPr/>
          <p:nvPr/>
        </p:nvSpPr>
        <p:spPr>
          <a:xfrm>
            <a:off x="3476360" y="4361036"/>
            <a:ext cx="1129393" cy="112070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1198827-F0EC-C63E-8FFD-B7762BDF29FF}"/>
              </a:ext>
            </a:extLst>
          </p:cNvPr>
          <p:cNvSpPr txBox="1"/>
          <p:nvPr/>
        </p:nvSpPr>
        <p:spPr>
          <a:xfrm>
            <a:off x="3227348" y="4703411"/>
            <a:ext cx="1627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MESH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A05010A-07FA-91EE-41DD-E2276E614D7A}"/>
              </a:ext>
            </a:extLst>
          </p:cNvPr>
          <p:cNvSpPr/>
          <p:nvPr/>
        </p:nvSpPr>
        <p:spPr>
          <a:xfrm>
            <a:off x="6716486" y="3026229"/>
            <a:ext cx="640884" cy="2018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>
            <a:spLocks noGrp="1"/>
          </p:cNvSpPr>
          <p:nvPr>
            <p:ph type="title"/>
          </p:nvPr>
        </p:nvSpPr>
        <p:spPr>
          <a:xfrm>
            <a:off x="415600" y="927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s-ES" dirty="0">
                <a:solidFill>
                  <a:srgbClr val="155B54"/>
                </a:solidFill>
              </a:rPr>
              <a:t>Normalización de entidades clínicas nombradas en español</a:t>
            </a:r>
            <a:endParaRPr dirty="0">
              <a:solidFill>
                <a:srgbClr val="155B54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EE1B59-70C8-3099-F344-B6CB046C59A9}"/>
              </a:ext>
            </a:extLst>
          </p:cNvPr>
          <p:cNvSpPr txBox="1"/>
          <p:nvPr/>
        </p:nvSpPr>
        <p:spPr>
          <a:xfrm>
            <a:off x="1752601" y="4234933"/>
            <a:ext cx="2394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SNOMD CT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358951-98B3-762E-4542-06D4B8AE3748}"/>
              </a:ext>
            </a:extLst>
          </p:cNvPr>
          <p:cNvSpPr txBox="1"/>
          <p:nvPr/>
        </p:nvSpPr>
        <p:spPr>
          <a:xfrm>
            <a:off x="3956460" y="4784270"/>
            <a:ext cx="1627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MESH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1198827-F0EC-C63E-8FFD-B7762BDF29FF}"/>
              </a:ext>
            </a:extLst>
          </p:cNvPr>
          <p:cNvSpPr txBox="1"/>
          <p:nvPr/>
        </p:nvSpPr>
        <p:spPr>
          <a:xfrm>
            <a:off x="3227348" y="4703411"/>
            <a:ext cx="1627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MESH</a:t>
            </a:r>
          </a:p>
        </p:txBody>
      </p:sp>
      <p:pic>
        <p:nvPicPr>
          <p:cNvPr id="4" name="Picture 4" descr="What is SNOMED CT – an introduction">
            <a:extLst>
              <a:ext uri="{FF2B5EF4-FFF2-40B4-BE49-F238E27FC236}">
                <a16:creationId xmlns:a16="http://schemas.microsoft.com/office/drawing/2014/main" id="{47DF2C1F-AF89-571F-C846-AB62ACEB3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62" y="2114023"/>
            <a:ext cx="3469821" cy="195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B1DD26F9-814F-A128-37A1-497B5E9AB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3" y="1530081"/>
            <a:ext cx="1474152" cy="4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86E7FC7-2C82-D51D-F4CF-2F35D440E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8164"/>
              </p:ext>
            </p:extLst>
          </p:nvPr>
        </p:nvGraphicFramePr>
        <p:xfrm>
          <a:off x="746183" y="1554668"/>
          <a:ext cx="3937908" cy="1432560"/>
        </p:xfrm>
        <a:graphic>
          <a:graphicData uri="http://schemas.openxmlformats.org/drawingml/2006/table">
            <a:tbl>
              <a:tblPr firstRow="1" bandRow="1"/>
              <a:tblGrid>
                <a:gridCol w="1968954">
                  <a:extLst>
                    <a:ext uri="{9D8B030D-6E8A-4147-A177-3AD203B41FA5}">
                      <a16:colId xmlns:a16="http://schemas.microsoft.com/office/drawing/2014/main" val="330648093"/>
                    </a:ext>
                  </a:extLst>
                </a:gridCol>
                <a:gridCol w="1968954">
                  <a:extLst>
                    <a:ext uri="{9D8B030D-6E8A-4147-A177-3AD203B41FA5}">
                      <a16:colId xmlns:a16="http://schemas.microsoft.com/office/drawing/2014/main" val="723649180"/>
                    </a:ext>
                  </a:extLst>
                </a:gridCol>
              </a:tblGrid>
              <a:tr h="252438">
                <a:tc>
                  <a:txBody>
                    <a:bodyPr/>
                    <a:lstStyle/>
                    <a:p>
                      <a:r>
                        <a:rPr lang="es-ES" sz="1600" b="1" dirty="0" err="1"/>
                        <a:t>Dataset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Train set </a:t>
                      </a:r>
                      <a:r>
                        <a:rPr lang="es-ES" sz="1600" b="1" dirty="0" err="1"/>
                        <a:t>size</a:t>
                      </a:r>
                      <a:endParaRPr lang="es-E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658547"/>
                  </a:ext>
                </a:extLst>
              </a:tr>
              <a:tr h="252438">
                <a:tc>
                  <a:txBody>
                    <a:bodyPr/>
                    <a:lstStyle/>
                    <a:p>
                      <a:r>
                        <a:rPr lang="es-ES" dirty="0" err="1"/>
                        <a:t>DisTEMIST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936433"/>
                  </a:ext>
                </a:extLst>
              </a:tr>
              <a:tr h="252438">
                <a:tc>
                  <a:txBody>
                    <a:bodyPr/>
                    <a:lstStyle/>
                    <a:p>
                      <a:r>
                        <a:rPr lang="es-ES" dirty="0" err="1"/>
                        <a:t>MedProcNER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4857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137769"/>
                  </a:ext>
                </a:extLst>
              </a:tr>
              <a:tr h="252438">
                <a:tc>
                  <a:txBody>
                    <a:bodyPr/>
                    <a:lstStyle/>
                    <a:p>
                      <a:r>
                        <a:rPr lang="es-ES" dirty="0" err="1"/>
                        <a:t>SympTEMIST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8276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805177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43D5B5B0-1061-8454-2DE0-E377B4B8125C}"/>
              </a:ext>
            </a:extLst>
          </p:cNvPr>
          <p:cNvSpPr txBox="1"/>
          <p:nvPr/>
        </p:nvSpPr>
        <p:spPr>
          <a:xfrm>
            <a:off x="4924297" y="4415712"/>
            <a:ext cx="3882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+1 </a:t>
            </a:r>
            <a:r>
              <a:rPr lang="en-US" b="1" dirty="0" err="1"/>
              <a:t>millon</a:t>
            </a:r>
            <a:r>
              <a:rPr lang="en-US" b="1" dirty="0"/>
              <a:t> </a:t>
            </a:r>
            <a:r>
              <a:rPr lang="en-US" b="1" dirty="0" err="1"/>
              <a:t>conceptos</a:t>
            </a:r>
            <a:r>
              <a:rPr lang="en-US" b="1" dirty="0"/>
              <a:t> </a:t>
            </a:r>
            <a:r>
              <a:rPr lang="en-US" b="1" dirty="0" err="1"/>
              <a:t>biomédicos</a:t>
            </a:r>
            <a:endParaRPr lang="en-US" b="1" dirty="0"/>
          </a:p>
          <a:p>
            <a:r>
              <a:rPr lang="en-US" b="1" dirty="0"/>
              <a:t>+5 </a:t>
            </a:r>
            <a:r>
              <a:rPr lang="en-US" b="1" dirty="0" err="1"/>
              <a:t>millones</a:t>
            </a:r>
            <a:r>
              <a:rPr lang="en-US" b="1" dirty="0"/>
              <a:t> </a:t>
            </a:r>
            <a:r>
              <a:rPr lang="en-US" b="1" dirty="0" err="1"/>
              <a:t>nombres</a:t>
            </a:r>
            <a:r>
              <a:rPr lang="en-US" b="1" dirty="0"/>
              <a:t> de </a:t>
            </a:r>
            <a:r>
              <a:rPr lang="en-US" b="1" dirty="0" err="1"/>
              <a:t>conceptos</a:t>
            </a:r>
            <a:endParaRPr lang="es-ES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2552E94-FBFF-4326-D644-412F98716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06" y="3788024"/>
            <a:ext cx="4345257" cy="164257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6835877-55D2-B408-F13B-BD791F69B20E}"/>
              </a:ext>
            </a:extLst>
          </p:cNvPr>
          <p:cNvSpPr txBox="1"/>
          <p:nvPr/>
        </p:nvSpPr>
        <p:spPr>
          <a:xfrm>
            <a:off x="9213317" y="3528095"/>
            <a:ext cx="220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+330.000 conceptos únicos</a:t>
            </a:r>
          </a:p>
        </p:txBody>
      </p:sp>
    </p:spTree>
    <p:extLst>
      <p:ext uri="{BB962C8B-B14F-4D97-AF65-F5344CB8AC3E}">
        <p14:creationId xmlns:p14="http://schemas.microsoft.com/office/powerpoint/2010/main" val="21534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>
            <a:spLocks noGrp="1"/>
          </p:cNvSpPr>
          <p:nvPr>
            <p:ph type="title"/>
          </p:nvPr>
        </p:nvSpPr>
        <p:spPr>
          <a:xfrm>
            <a:off x="415600" y="927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US" sz="4400" dirty="0" err="1">
                <a:solidFill>
                  <a:srgbClr val="155B54"/>
                </a:solidFill>
              </a:rPr>
              <a:t>Vinculación</a:t>
            </a:r>
            <a:r>
              <a:rPr lang="en-US" sz="4400" dirty="0">
                <a:solidFill>
                  <a:srgbClr val="155B54"/>
                </a:solidFill>
              </a:rPr>
              <a:t> de </a:t>
            </a:r>
            <a:r>
              <a:rPr lang="en-US" sz="4400" dirty="0" err="1">
                <a:solidFill>
                  <a:srgbClr val="155B54"/>
                </a:solidFill>
              </a:rPr>
              <a:t>entidades</a:t>
            </a:r>
            <a:r>
              <a:rPr lang="en-US" sz="4400" dirty="0">
                <a:solidFill>
                  <a:srgbClr val="155B54"/>
                </a:solidFill>
              </a:rPr>
              <a:t> </a:t>
            </a:r>
            <a:r>
              <a:rPr lang="en-US" sz="4400" dirty="0" err="1">
                <a:solidFill>
                  <a:srgbClr val="155B54"/>
                </a:solidFill>
              </a:rPr>
              <a:t>médicas</a:t>
            </a:r>
            <a:r>
              <a:rPr lang="en-US" sz="4400" dirty="0">
                <a:solidFill>
                  <a:srgbClr val="155B54"/>
                </a:solidFill>
              </a:rPr>
              <a:t> a </a:t>
            </a:r>
            <a:r>
              <a:rPr lang="en-US" sz="4400" dirty="0" err="1">
                <a:solidFill>
                  <a:srgbClr val="155B54"/>
                </a:solidFill>
              </a:rPr>
              <a:t>partir</a:t>
            </a:r>
            <a:r>
              <a:rPr lang="en-US" sz="4400" dirty="0">
                <a:solidFill>
                  <a:srgbClr val="155B54"/>
                </a:solidFill>
              </a:rPr>
              <a:t> de bases de </a:t>
            </a:r>
            <a:r>
              <a:rPr lang="en-US" sz="4400" dirty="0" err="1">
                <a:solidFill>
                  <a:srgbClr val="155B54"/>
                </a:solidFill>
              </a:rPr>
              <a:t>conocimiento</a:t>
            </a:r>
            <a:endParaRPr dirty="0">
              <a:solidFill>
                <a:srgbClr val="155B54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358951-98B3-762E-4542-06D4B8AE3748}"/>
              </a:ext>
            </a:extLst>
          </p:cNvPr>
          <p:cNvSpPr txBox="1"/>
          <p:nvPr/>
        </p:nvSpPr>
        <p:spPr>
          <a:xfrm>
            <a:off x="3956460" y="4784270"/>
            <a:ext cx="1627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MESH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16ECAFE-5B7B-8D8D-494A-312BE159FFEB}"/>
              </a:ext>
            </a:extLst>
          </p:cNvPr>
          <p:cNvSpPr txBox="1"/>
          <p:nvPr/>
        </p:nvSpPr>
        <p:spPr>
          <a:xfrm>
            <a:off x="1023489" y="4154074"/>
            <a:ext cx="2394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SNOMED CT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681B43-B3F5-2CFE-AEB0-34217EA76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70"/>
          <a:stretch/>
        </p:blipFill>
        <p:spPr>
          <a:xfrm>
            <a:off x="1364164" y="1600842"/>
            <a:ext cx="9463671" cy="34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6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>
            <a:spLocks noGrp="1"/>
          </p:cNvSpPr>
          <p:nvPr>
            <p:ph type="title"/>
          </p:nvPr>
        </p:nvSpPr>
        <p:spPr>
          <a:xfrm>
            <a:off x="415600" y="927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US" sz="4400" dirty="0" err="1">
                <a:solidFill>
                  <a:srgbClr val="155B54"/>
                </a:solidFill>
              </a:rPr>
              <a:t>Vinculación</a:t>
            </a:r>
            <a:r>
              <a:rPr lang="en-US" sz="4400" dirty="0">
                <a:solidFill>
                  <a:srgbClr val="155B54"/>
                </a:solidFill>
              </a:rPr>
              <a:t> de </a:t>
            </a:r>
            <a:r>
              <a:rPr lang="en-US" sz="4400" dirty="0" err="1">
                <a:solidFill>
                  <a:srgbClr val="155B54"/>
                </a:solidFill>
              </a:rPr>
              <a:t>entidades</a:t>
            </a:r>
            <a:r>
              <a:rPr lang="en-US" sz="4400" dirty="0">
                <a:solidFill>
                  <a:srgbClr val="155B54"/>
                </a:solidFill>
              </a:rPr>
              <a:t> </a:t>
            </a:r>
            <a:r>
              <a:rPr lang="en-US" sz="4400" dirty="0" err="1">
                <a:solidFill>
                  <a:srgbClr val="155B54"/>
                </a:solidFill>
              </a:rPr>
              <a:t>médicas</a:t>
            </a:r>
            <a:r>
              <a:rPr lang="en-US" sz="4400" dirty="0">
                <a:solidFill>
                  <a:srgbClr val="155B54"/>
                </a:solidFill>
              </a:rPr>
              <a:t> a </a:t>
            </a:r>
            <a:r>
              <a:rPr lang="en-US" sz="4400" dirty="0" err="1">
                <a:solidFill>
                  <a:srgbClr val="155B54"/>
                </a:solidFill>
              </a:rPr>
              <a:t>partir</a:t>
            </a:r>
            <a:r>
              <a:rPr lang="en-US" sz="4400" dirty="0">
                <a:solidFill>
                  <a:srgbClr val="155B54"/>
                </a:solidFill>
              </a:rPr>
              <a:t> de bases de </a:t>
            </a:r>
            <a:r>
              <a:rPr lang="en-US" sz="4400" dirty="0" err="1">
                <a:solidFill>
                  <a:srgbClr val="155B54"/>
                </a:solidFill>
              </a:rPr>
              <a:t>conocimiento</a:t>
            </a:r>
            <a:endParaRPr dirty="0">
              <a:solidFill>
                <a:srgbClr val="155B54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358951-98B3-762E-4542-06D4B8AE3748}"/>
              </a:ext>
            </a:extLst>
          </p:cNvPr>
          <p:cNvSpPr txBox="1"/>
          <p:nvPr/>
        </p:nvSpPr>
        <p:spPr>
          <a:xfrm>
            <a:off x="3956460" y="4784270"/>
            <a:ext cx="1627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MESH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16ECAFE-5B7B-8D8D-494A-312BE159FFEB}"/>
              </a:ext>
            </a:extLst>
          </p:cNvPr>
          <p:cNvSpPr txBox="1"/>
          <p:nvPr/>
        </p:nvSpPr>
        <p:spPr>
          <a:xfrm>
            <a:off x="1023489" y="4154074"/>
            <a:ext cx="2394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SNOMED CT</a:t>
            </a:r>
          </a:p>
        </p:txBody>
      </p:sp>
      <p:pic>
        <p:nvPicPr>
          <p:cNvPr id="6" name="Imagen 5" descr="Una captura de pantalla de un celular&#10;&#10;Descripción generada automáticamente">
            <a:extLst>
              <a:ext uri="{FF2B5EF4-FFF2-40B4-BE49-F238E27FC236}">
                <a16:creationId xmlns:a16="http://schemas.microsoft.com/office/drawing/2014/main" id="{8F1E8521-D552-0B10-8542-271CBB668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22" y="923890"/>
            <a:ext cx="9673889" cy="584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52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271</Words>
  <Application>Microsoft Office PowerPoint</Application>
  <PresentationFormat>Panorámica</PresentationFormat>
  <Paragraphs>68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Tema de Office</vt:lpstr>
      <vt:lpstr>INTELIGENCIA ARTIFICIAL PARA RECONOCIMIENTO Y NORMALIZACIÓN DE ENTIDADES NOMBRADAS EN HISTORIAS CLÍNICAS ELECTRÓNICAS</vt:lpstr>
      <vt:lpstr>Information extraction: applications on EHR</vt:lpstr>
      <vt:lpstr>Codificación clínica automatizada</vt:lpstr>
      <vt:lpstr>Transformers para codificación clínica automatizada en español</vt:lpstr>
      <vt:lpstr>Transformers para codificación clínica automatizada en español</vt:lpstr>
      <vt:lpstr>Vinculación de entidades médicas a partir de bases de conocimiento</vt:lpstr>
      <vt:lpstr>Normalización de entidades clínicas nombradas en español</vt:lpstr>
      <vt:lpstr>Vinculación de entidades médicas a partir de bases de conocimiento</vt:lpstr>
      <vt:lpstr>Vinculación de entidades médicas a partir de bases de conocimiento</vt:lpstr>
      <vt:lpstr>Vinculación de entidades médicas a partir de bases de conocimiento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Vinculación de entidades médicas a partir de bases de conocimiento</dc:title>
  <dc:creator>Fernando Gallego Donoso</dc:creator>
  <cp:lastModifiedBy>Fernando Gallego Donoso</cp:lastModifiedBy>
  <cp:revision>18</cp:revision>
  <dcterms:created xsi:type="dcterms:W3CDTF">2024-05-27T10:44:35Z</dcterms:created>
  <dcterms:modified xsi:type="dcterms:W3CDTF">2024-06-20T05:02:36Z</dcterms:modified>
</cp:coreProperties>
</file>